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99" r:id="rId3"/>
    <p:sldId id="303" r:id="rId4"/>
    <p:sldId id="307" r:id="rId5"/>
    <p:sldId id="298" r:id="rId6"/>
    <p:sldId id="310" r:id="rId7"/>
    <p:sldId id="308" r:id="rId8"/>
    <p:sldId id="306" r:id="rId9"/>
    <p:sldId id="304" r:id="rId10"/>
    <p:sldId id="305" r:id="rId11"/>
    <p:sldId id="300" r:id="rId12"/>
    <p:sldId id="301" r:id="rId13"/>
    <p:sldId id="302" r:id="rId14"/>
    <p:sldId id="309" r:id="rId15"/>
    <p:sldId id="258" r:id="rId16"/>
    <p:sldId id="25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20" y="-77"/>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664" y="-8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C80889-B129-4983-BA72-A6E892400786}" type="datetimeFigureOut">
              <a:rPr lang="en-US" smtClean="0"/>
              <a:pPr/>
              <a:t>1/14/2011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B64FD7-68C9-43FA-8CD8-377FBAFCC5A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FE5E4A1-0EFA-4F23-A388-96D6814081DB}" type="slidenum">
              <a:rPr lang="en-US" smtClean="0"/>
              <a:pPr/>
              <a:t>5</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r>
              <a:rPr lang="en-US" smtClean="0"/>
              <a:t>Time expectations for English proficiency development is key, and policy either ignores this, or has unrealistic expectations, such as that kids should learn English in one year.  This is not realistic.  Data solidly show that even in the best-performing of districts, it takes five or more years for most ELLs to attain proficiency in English.  Look at these data from Sanger.  It is not until the 5</a:t>
            </a:r>
            <a:r>
              <a:rPr lang="en-US" baseline="30000" smtClean="0"/>
              <a:t>th</a:t>
            </a:r>
            <a:r>
              <a:rPr lang="en-US" smtClean="0"/>
              <a:t> grade that most of the ELLs are in the higher levels of English proficiency.  So, we think that 5 years is a realistic but ambitious expectation for most school districts, and that policy should drive toward this expectation.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B64FD7-68C9-43FA-8CD8-377FBAFCC5A9}" type="slidenum">
              <a:rPr lang="en-US" smtClean="0"/>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B64FD7-68C9-43FA-8CD8-377FBAFCC5A9}"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D610C2-F83E-475B-9BB0-0569C154B09A}"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D610C2-F83E-475B-9BB0-0569C154B09A}" type="datetimeFigureOut">
              <a:rPr lang="en-US" smtClean="0"/>
              <a:pPr/>
              <a:t>1/14/2011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D610C2-F83E-475B-9BB0-0569C154B09A}" type="datetimeFigureOut">
              <a:rPr lang="en-US" smtClean="0"/>
              <a:pPr/>
              <a:t>1/14/2011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D610C2-F83E-475B-9BB0-0569C154B09A}" type="datetimeFigureOut">
              <a:rPr lang="en-US" smtClean="0"/>
              <a:pPr/>
              <a:t>1/14/2011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D610C2-F83E-475B-9BB0-0569C154B09A}" type="datetimeFigureOut">
              <a:rPr lang="en-US" smtClean="0"/>
              <a:pPr/>
              <a:t>1/14/2011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610C2-F83E-475B-9BB0-0569C154B09A}" type="datetimeFigureOut">
              <a:rPr lang="en-US" smtClean="0"/>
              <a:pPr/>
              <a:t>1/14/2011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610C2-F83E-475B-9BB0-0569C154B09A}" type="datetimeFigureOut">
              <a:rPr lang="en-US" smtClean="0"/>
              <a:pPr/>
              <a:t>1/14/2011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610C2-F83E-475B-9BB0-0569C154B09A}" type="datetimeFigureOut">
              <a:rPr lang="en-US" smtClean="0"/>
              <a:pPr/>
              <a:t>1/14/2011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0A1BFF-BBA8-490A-BF3C-B0C677B3FD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D610C2-F83E-475B-9BB0-0569C154B09A}" type="datetimeFigureOut">
              <a:rPr lang="en-US" smtClean="0"/>
              <a:pPr/>
              <a:t>1/14/2011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0A1BFF-BBA8-490A-BF3C-B0C677B3FD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Today</a:t>
            </a:r>
            <a:endParaRPr lang="en-US" dirty="0"/>
          </a:p>
        </p:txBody>
      </p:sp>
      <p:sp>
        <p:nvSpPr>
          <p:cNvPr id="5" name="Content Placeholder 4"/>
          <p:cNvSpPr>
            <a:spLocks noGrp="1"/>
          </p:cNvSpPr>
          <p:nvPr>
            <p:ph idx="1"/>
          </p:nvPr>
        </p:nvSpPr>
        <p:spPr/>
        <p:txBody>
          <a:bodyPr/>
          <a:lstStyle/>
          <a:p>
            <a:r>
              <a:rPr lang="en-US" dirty="0" smtClean="0"/>
              <a:t>Big theory around second language acquisition (45 min.)</a:t>
            </a:r>
          </a:p>
          <a:p>
            <a:r>
              <a:rPr lang="en-US" dirty="0" smtClean="0"/>
              <a:t>Federal ESEA framework (45 min.)</a:t>
            </a:r>
          </a:p>
          <a:p>
            <a:r>
              <a:rPr lang="en-US" dirty="0" smtClean="0"/>
              <a:t>Common Core Standards (1 hr.)</a:t>
            </a: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Theory</a:t>
            </a:r>
            <a:endParaRPr lang="en-US" dirty="0"/>
          </a:p>
        </p:txBody>
      </p:sp>
      <p:sp>
        <p:nvSpPr>
          <p:cNvPr id="3" name="Content Placeholder 2"/>
          <p:cNvSpPr>
            <a:spLocks noGrp="1"/>
          </p:cNvSpPr>
          <p:nvPr>
            <p:ph idx="1"/>
          </p:nvPr>
        </p:nvSpPr>
        <p:spPr/>
        <p:txBody>
          <a:bodyPr/>
          <a:lstStyle/>
          <a:p>
            <a:r>
              <a:rPr lang="en-US" dirty="0" smtClean="0"/>
              <a:t>Nature v. nurture.</a:t>
            </a:r>
          </a:p>
          <a:p>
            <a:r>
              <a:rPr lang="en-US" dirty="0" smtClean="0"/>
              <a:t>Acquisition, development, learning.</a:t>
            </a:r>
          </a:p>
          <a:p>
            <a:r>
              <a:rPr lang="en-US" dirty="0" smtClean="0"/>
              <a:t>Modularity (language v. cognition).</a:t>
            </a:r>
          </a:p>
          <a:p>
            <a:r>
              <a:rPr lang="en-US" dirty="0" smtClean="0"/>
              <a:t>Individual v. social.</a:t>
            </a:r>
          </a:p>
          <a:p>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ESEA:  Title I and Title III</a:t>
            </a:r>
            <a:endParaRPr lang="en-US" dirty="0"/>
          </a:p>
        </p:txBody>
      </p:sp>
      <p:pic>
        <p:nvPicPr>
          <p:cNvPr id="36866" name="Picture 2"/>
          <p:cNvPicPr>
            <a:picLocks noGrp="1" noChangeAspect="1" noChangeArrowheads="1"/>
          </p:cNvPicPr>
          <p:nvPr>
            <p:ph idx="1"/>
          </p:nvPr>
        </p:nvPicPr>
        <p:blipFill>
          <a:blip r:embed="rId2" cstate="print"/>
          <a:srcRect/>
          <a:stretch>
            <a:fillRect/>
          </a:stretch>
        </p:blipFill>
        <p:spPr bwMode="auto">
          <a:xfrm>
            <a:off x="685800" y="1905000"/>
            <a:ext cx="7902664" cy="19812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AMAO</a:t>
            </a:r>
            <a:endParaRPr lang="en-US" dirty="0"/>
          </a:p>
        </p:txBody>
      </p:sp>
      <p:pic>
        <p:nvPicPr>
          <p:cNvPr id="40962" name="Picture 2"/>
          <p:cNvPicPr>
            <a:picLocks noGrp="1" noChangeAspect="1" noChangeArrowheads="1"/>
          </p:cNvPicPr>
          <p:nvPr>
            <p:ph idx="1"/>
          </p:nvPr>
        </p:nvPicPr>
        <p:blipFill>
          <a:blip r:embed="rId2" cstate="print"/>
          <a:srcRect/>
          <a:stretch>
            <a:fillRect/>
          </a:stretch>
        </p:blipFill>
        <p:spPr bwMode="auto">
          <a:xfrm>
            <a:off x="1447800" y="1676399"/>
            <a:ext cx="6324600" cy="4186549"/>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a:grpSpLocks/>
          </p:cNvGrpSpPr>
          <p:nvPr/>
        </p:nvGrpSpPr>
        <p:grpSpPr bwMode="auto">
          <a:xfrm>
            <a:off x="1295400" y="1600200"/>
            <a:ext cx="6858000" cy="5105400"/>
            <a:chOff x="190500" y="142875"/>
            <a:chExt cx="8763000" cy="6572250"/>
          </a:xfrm>
        </p:grpSpPr>
        <p:pic>
          <p:nvPicPr>
            <p:cNvPr id="33797" name="Picture 4"/>
            <p:cNvPicPr>
              <a:picLocks noChangeAspect="1" noChangeArrowheads="1"/>
            </p:cNvPicPr>
            <p:nvPr/>
          </p:nvPicPr>
          <p:blipFill>
            <a:blip r:embed="rId3" cstate="print"/>
            <a:srcRect/>
            <a:stretch>
              <a:fillRect/>
            </a:stretch>
          </p:blipFill>
          <p:spPr bwMode="auto">
            <a:xfrm>
              <a:off x="190500" y="142875"/>
              <a:ext cx="8763000" cy="6572250"/>
            </a:xfrm>
            <a:prstGeom prst="rect">
              <a:avLst/>
            </a:prstGeom>
            <a:noFill/>
            <a:ln w="9525">
              <a:noFill/>
              <a:miter lim="800000"/>
              <a:headEnd/>
              <a:tailEnd/>
            </a:ln>
          </p:spPr>
        </p:pic>
        <p:cxnSp>
          <p:nvCxnSpPr>
            <p:cNvPr id="4" name="Straight Connector 3"/>
            <p:cNvCxnSpPr/>
            <p:nvPr/>
          </p:nvCxnSpPr>
          <p:spPr>
            <a:xfrm rot="5400000" flipH="1" flipV="1">
              <a:off x="913415" y="1980770"/>
              <a:ext cx="611040" cy="4584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448153" y="1599970"/>
              <a:ext cx="456407" cy="30449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1714837" y="1789692"/>
              <a:ext cx="837880" cy="4584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362994" y="2437850"/>
              <a:ext cx="379324" cy="30449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809294" y="2057738"/>
              <a:ext cx="458435" cy="38011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4267048" y="1600651"/>
              <a:ext cx="457769"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4458065" y="1790427"/>
              <a:ext cx="913494"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105489" y="2437850"/>
              <a:ext cx="533488"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628871" y="2362236"/>
              <a:ext cx="458435"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flipH="1" flipV="1">
              <a:off x="6972183" y="1790706"/>
              <a:ext cx="686653"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7467697" y="1751598"/>
              <a:ext cx="533383"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925065" y="2208965"/>
              <a:ext cx="456406"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989718" y="5333645"/>
              <a:ext cx="458435" cy="756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flipH="1" flipV="1">
              <a:off x="1409665" y="4838751"/>
              <a:ext cx="533382"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904560" y="4724649"/>
              <a:ext cx="533488" cy="756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362994" y="4724649"/>
              <a:ext cx="3793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886376" y="5333645"/>
              <a:ext cx="381353" cy="15327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flipH="1" flipV="1">
              <a:off x="4191434" y="4800944"/>
              <a:ext cx="608996"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24136" y="4724649"/>
              <a:ext cx="381353" cy="3044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flipH="1" flipV="1">
              <a:off x="5104808" y="4572060"/>
              <a:ext cx="457769" cy="4564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628871" y="5409259"/>
              <a:ext cx="458435" cy="7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flipH="1" flipV="1">
              <a:off x="7162980" y="5028527"/>
              <a:ext cx="380111"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7543712" y="4875876"/>
              <a:ext cx="381353" cy="15327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flipH="1" flipV="1">
              <a:off x="7848770" y="4343175"/>
              <a:ext cx="608996" cy="456406"/>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30" name="Title 29"/>
          <p:cNvSpPr>
            <a:spLocks noGrp="1"/>
          </p:cNvSpPr>
          <p:nvPr>
            <p:ph type="title"/>
          </p:nvPr>
        </p:nvSpPr>
        <p:spPr/>
        <p:txBody>
          <a:bodyPr>
            <a:normAutofit fontScale="90000"/>
          </a:bodyPr>
          <a:lstStyle/>
          <a:p>
            <a:pPr>
              <a:defRPr/>
            </a:pPr>
            <a:r>
              <a:rPr lang="en-US" sz="4000" dirty="0" smtClean="0">
                <a:solidFill>
                  <a:schemeClr val="accent6"/>
                </a:solidFill>
              </a:rPr>
              <a:t>Showing Growth in English Language Proficiency Development</a:t>
            </a:r>
            <a:endParaRPr lang="en-US" sz="4000" dirty="0">
              <a:solidFill>
                <a:schemeClr val="accent6"/>
              </a:solidFill>
            </a:endParaRPr>
          </a:p>
        </p:txBody>
      </p:sp>
      <p:sp>
        <p:nvSpPr>
          <p:cNvPr id="28" name="Footer Placeholder 27"/>
          <p:cNvSpPr>
            <a:spLocks noGrp="1"/>
          </p:cNvSpPr>
          <p:nvPr>
            <p:ph type="ftr" sz="quarter" idx="11"/>
          </p:nvPr>
        </p:nvSpPr>
        <p:spPr/>
        <p:txBody>
          <a:bodyPr/>
          <a:lstStyle/>
          <a:p>
            <a:pPr>
              <a:defRPr/>
            </a:pPr>
            <a:r>
              <a:rPr lang="en-US"/>
              <a:t>AERA Brown Lecture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solidFill>
                  <a:schemeClr val="accent6"/>
                </a:solidFill>
              </a:rPr>
              <a:t>Narrowing the EL-EO Gap</a:t>
            </a:r>
            <a:endParaRPr lang="en-US" dirty="0">
              <a:solidFill>
                <a:schemeClr val="accent6"/>
              </a:solidFill>
            </a:endParaRPr>
          </a:p>
        </p:txBody>
      </p:sp>
      <p:sp>
        <p:nvSpPr>
          <p:cNvPr id="2" name="Footer Placeholder 1"/>
          <p:cNvSpPr>
            <a:spLocks noGrp="1"/>
          </p:cNvSpPr>
          <p:nvPr>
            <p:ph type="ftr" sz="quarter" idx="11"/>
          </p:nvPr>
        </p:nvSpPr>
        <p:spPr/>
        <p:txBody>
          <a:bodyPr/>
          <a:lstStyle/>
          <a:p>
            <a:pPr>
              <a:defRPr/>
            </a:pPr>
            <a:r>
              <a:rPr lang="en-US"/>
              <a:t>AERA Brown Lecture</a:t>
            </a:r>
          </a:p>
        </p:txBody>
      </p:sp>
      <p:pic>
        <p:nvPicPr>
          <p:cNvPr id="34820" name="Picture 3"/>
          <p:cNvPicPr>
            <a:picLocks noChangeAspect="1" noChangeArrowheads="1"/>
          </p:cNvPicPr>
          <p:nvPr/>
        </p:nvPicPr>
        <p:blipFill>
          <a:blip r:embed="rId2" cstate="print"/>
          <a:srcRect/>
          <a:stretch>
            <a:fillRect/>
          </a:stretch>
        </p:blipFill>
        <p:spPr bwMode="auto">
          <a:xfrm>
            <a:off x="1752600" y="1219200"/>
            <a:ext cx="5670550" cy="51054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Messy Implementation</a:t>
            </a:r>
            <a:endParaRPr lang="en-US" dirty="0"/>
          </a:p>
        </p:txBody>
      </p:sp>
      <p:pic>
        <p:nvPicPr>
          <p:cNvPr id="41986" name="Picture 2"/>
          <p:cNvPicPr>
            <a:picLocks noGrp="1" noChangeAspect="1" noChangeArrowheads="1"/>
          </p:cNvPicPr>
          <p:nvPr>
            <p:ph idx="1"/>
          </p:nvPr>
        </p:nvPicPr>
        <p:blipFill>
          <a:blip r:embed="rId2" cstate="print"/>
          <a:srcRect/>
          <a:stretch>
            <a:fillRect/>
          </a:stretch>
        </p:blipFill>
        <p:spPr bwMode="auto">
          <a:xfrm>
            <a:off x="1828799" y="1981200"/>
            <a:ext cx="5476407" cy="24384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AMAO 1</a:t>
            </a:r>
            <a:endParaRPr lang="en-US" dirty="0"/>
          </a:p>
        </p:txBody>
      </p:sp>
      <p:pic>
        <p:nvPicPr>
          <p:cNvPr id="37890" name="Picture 2"/>
          <p:cNvPicPr>
            <a:picLocks noGrp="1" noChangeAspect="1" noChangeArrowheads="1"/>
          </p:cNvPicPr>
          <p:nvPr>
            <p:ph idx="1"/>
          </p:nvPr>
        </p:nvPicPr>
        <p:blipFill>
          <a:blip r:embed="rId2" cstate="print"/>
          <a:srcRect/>
          <a:stretch>
            <a:fillRect/>
          </a:stretch>
        </p:blipFill>
        <p:spPr bwMode="auto">
          <a:xfrm>
            <a:off x="762000" y="1752600"/>
            <a:ext cx="7839038" cy="2819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AMAO 2</a:t>
            </a:r>
            <a:endParaRPr lang="en-US" dirty="0"/>
          </a:p>
        </p:txBody>
      </p:sp>
      <p:pic>
        <p:nvPicPr>
          <p:cNvPr id="38914" name="Picture 2"/>
          <p:cNvPicPr>
            <a:picLocks noGrp="1" noChangeAspect="1" noChangeArrowheads="1"/>
          </p:cNvPicPr>
          <p:nvPr>
            <p:ph idx="1"/>
          </p:nvPr>
        </p:nvPicPr>
        <p:blipFill>
          <a:blip r:embed="rId2" cstate="print"/>
          <a:srcRect/>
          <a:stretch>
            <a:fillRect/>
          </a:stretch>
        </p:blipFill>
        <p:spPr bwMode="auto">
          <a:xfrm>
            <a:off x="457200" y="1828799"/>
            <a:ext cx="8382000" cy="276641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AMAO 3</a:t>
            </a:r>
            <a:endParaRPr lang="en-US" dirty="0"/>
          </a:p>
        </p:txBody>
      </p:sp>
      <p:pic>
        <p:nvPicPr>
          <p:cNvPr id="39938" name="Picture 2"/>
          <p:cNvPicPr>
            <a:picLocks noGrp="1" noChangeAspect="1" noChangeArrowheads="1"/>
          </p:cNvPicPr>
          <p:nvPr>
            <p:ph idx="1"/>
          </p:nvPr>
        </p:nvPicPr>
        <p:blipFill>
          <a:blip r:embed="rId2" cstate="print"/>
          <a:srcRect/>
          <a:stretch>
            <a:fillRect/>
          </a:stretch>
        </p:blipFill>
        <p:spPr bwMode="auto">
          <a:xfrm>
            <a:off x="304800" y="1295399"/>
            <a:ext cx="8610600" cy="38741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3794" name="Picture 2"/>
          <p:cNvPicPr>
            <a:picLocks noGrp="1" noChangeAspect="1" noChangeArrowheads="1"/>
          </p:cNvPicPr>
          <p:nvPr>
            <p:ph idx="1"/>
          </p:nvPr>
        </p:nvPicPr>
        <p:blipFill>
          <a:blip r:embed="rId2" cstate="print"/>
          <a:srcRect/>
          <a:stretch>
            <a:fillRect/>
          </a:stretch>
        </p:blipFill>
        <p:spPr bwMode="auto">
          <a:xfrm>
            <a:off x="1295399" y="1828800"/>
            <a:ext cx="6692103" cy="304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4818" name="Picture 2"/>
          <p:cNvPicPr>
            <a:picLocks noGrp="1" noChangeAspect="1" noChangeArrowheads="1"/>
          </p:cNvPicPr>
          <p:nvPr>
            <p:ph idx="1"/>
          </p:nvPr>
        </p:nvPicPr>
        <p:blipFill>
          <a:blip r:embed="rId2" cstate="print"/>
          <a:srcRect/>
          <a:stretch>
            <a:fillRect/>
          </a:stretch>
        </p:blipFill>
        <p:spPr bwMode="auto">
          <a:xfrm>
            <a:off x="838200" y="2590800"/>
            <a:ext cx="7445115" cy="1524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5842" name="Picture 2"/>
          <p:cNvPicPr>
            <a:picLocks noGrp="1" noChangeAspect="1" noChangeArrowheads="1"/>
          </p:cNvPicPr>
          <p:nvPr>
            <p:ph idx="1"/>
          </p:nvPr>
        </p:nvPicPr>
        <p:blipFill>
          <a:blip r:embed="rId2" cstate="print"/>
          <a:srcRect/>
          <a:stretch>
            <a:fillRect/>
          </a:stretch>
        </p:blipFill>
        <p:spPr bwMode="auto">
          <a:xfrm>
            <a:off x="1371600" y="2514600"/>
            <a:ext cx="6424921" cy="1524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 and/or Title III</a:t>
            </a:r>
            <a:endParaRPr lang="en-US" dirty="0"/>
          </a:p>
        </p:txBody>
      </p:sp>
      <p:pic>
        <p:nvPicPr>
          <p:cNvPr id="43010" name="Picture 2"/>
          <p:cNvPicPr>
            <a:picLocks noGrp="1" noChangeAspect="1" noChangeArrowheads="1"/>
          </p:cNvPicPr>
          <p:nvPr>
            <p:ph idx="1"/>
          </p:nvPr>
        </p:nvPicPr>
        <p:blipFill>
          <a:blip r:embed="rId2" cstate="print"/>
          <a:srcRect/>
          <a:stretch>
            <a:fillRect/>
          </a:stretch>
        </p:blipFill>
        <p:spPr bwMode="auto">
          <a:xfrm>
            <a:off x="870982" y="1600200"/>
            <a:ext cx="7402036" cy="452596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Federal and state policy framework.</a:t>
            </a:r>
            <a:endParaRPr lang="en-US" dirty="0"/>
          </a:p>
        </p:txBody>
      </p:sp>
      <p:sp>
        <p:nvSpPr>
          <p:cNvPr id="5" name="Content Placeholder 4"/>
          <p:cNvSpPr>
            <a:spLocks noGrp="1"/>
          </p:cNvSpPr>
          <p:nvPr>
            <p:ph idx="1"/>
          </p:nvPr>
        </p:nvSpPr>
        <p:spPr/>
        <p:txBody>
          <a:bodyPr>
            <a:normAutofit fontScale="92500" lnSpcReduction="20000"/>
          </a:bodyPr>
          <a:lstStyle/>
          <a:p>
            <a:r>
              <a:rPr lang="en-US" dirty="0"/>
              <a:t>How does federal law and policy address the needs of English language learners (ELLs)?</a:t>
            </a:r>
          </a:p>
          <a:p>
            <a:r>
              <a:rPr lang="en-US" dirty="0"/>
              <a:t>How do the policies reflect the distinction between language acquisition and cognitive development for English language learners? </a:t>
            </a:r>
          </a:p>
          <a:p>
            <a:r>
              <a:rPr lang="en-US" dirty="0"/>
              <a:t>What is the accountability framework with respect to the academic development of ELLs? </a:t>
            </a:r>
          </a:p>
          <a:p>
            <a:r>
              <a:rPr lang="en-US" dirty="0">
                <a:solidFill>
                  <a:srgbClr val="FF0000"/>
                </a:solidFill>
              </a:rPr>
              <a:t>What potential influence does the Common Core Standards have on standards, instruction, and expectations for ELLs with respect to their acquisition of English?</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Next Week:  Linguistic </a:t>
            </a:r>
            <a:r>
              <a:rPr lang="en-US" dirty="0" smtClean="0"/>
              <a:t>Theory</a:t>
            </a:r>
            <a:endParaRPr lang="en-US" dirty="0"/>
          </a:p>
        </p:txBody>
      </p:sp>
      <p:sp>
        <p:nvSpPr>
          <p:cNvPr id="5" name="Content Placeholder 4"/>
          <p:cNvSpPr>
            <a:spLocks noGrp="1"/>
          </p:cNvSpPr>
          <p:nvPr>
            <p:ph idx="1"/>
          </p:nvPr>
        </p:nvSpPr>
        <p:spPr/>
        <p:txBody>
          <a:bodyPr/>
          <a:lstStyle/>
          <a:p>
            <a:r>
              <a:rPr lang="en-US" dirty="0" smtClean="0"/>
              <a:t>How has linguistic theory treated differences between languages? </a:t>
            </a:r>
          </a:p>
          <a:p>
            <a:r>
              <a:rPr lang="en-US" dirty="0" smtClean="0"/>
              <a:t>What implications does the theoretical stance have on our understanding of second language learners? </a:t>
            </a:r>
          </a:p>
          <a:p>
            <a:r>
              <a:rPr lang="en-US" dirty="0" smtClean="0"/>
              <a:t>Does the first language matter in the acquisition of the second language</a:t>
            </a:r>
            <a:r>
              <a:rPr lang="en-US" dirty="0" smtClean="0"/>
              <a:t>?</a:t>
            </a:r>
          </a:p>
          <a:p>
            <a:r>
              <a:rPr lang="en-US" dirty="0" smtClean="0"/>
              <a:t>Readings:  </a:t>
            </a:r>
            <a:r>
              <a:rPr lang="en-US" dirty="0" err="1" smtClean="0"/>
              <a:t>Deutscher</a:t>
            </a:r>
            <a:r>
              <a:rPr lang="en-US" dirty="0" smtClean="0"/>
              <a:t>, start </a:t>
            </a:r>
            <a:r>
              <a:rPr lang="en-US" dirty="0" err="1" smtClean="0"/>
              <a:t>Lightbown</a:t>
            </a:r>
            <a:r>
              <a:rPr lang="en-US" dirty="0" smtClean="0"/>
              <a:t>.</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994</TotalTime>
  <Words>337</Words>
  <Application>Microsoft Office PowerPoint</Application>
  <PresentationFormat>On-screen Show (4:3)</PresentationFormat>
  <Paragraphs>34</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Today</vt:lpstr>
      <vt:lpstr>Big Theory</vt:lpstr>
      <vt:lpstr>ESEA:  Title I and Title III</vt:lpstr>
      <vt:lpstr>AMAO</vt:lpstr>
      <vt:lpstr>Showing Growth in English Language Proficiency Development</vt:lpstr>
      <vt:lpstr>Narrowing the EL-EO Gap</vt:lpstr>
      <vt:lpstr>Messy Implementation</vt:lpstr>
      <vt:lpstr>AMAO 1</vt:lpstr>
      <vt:lpstr>AMAO 2</vt:lpstr>
      <vt:lpstr>AMAO 3</vt:lpstr>
      <vt:lpstr>Slide 11</vt:lpstr>
      <vt:lpstr>Slide 12</vt:lpstr>
      <vt:lpstr>Slide 13</vt:lpstr>
      <vt:lpstr>Title I and/or Title III</vt:lpstr>
      <vt:lpstr>Federal and state policy framework.</vt:lpstr>
      <vt:lpstr>Next Week:  Linguistic Theory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Overview</dc:title>
  <dc:creator>hakuta</dc:creator>
  <cp:lastModifiedBy>hakuta</cp:lastModifiedBy>
  <cp:revision>11</cp:revision>
  <dcterms:created xsi:type="dcterms:W3CDTF">2011-01-06T02:36:53Z</dcterms:created>
  <dcterms:modified xsi:type="dcterms:W3CDTF">2011-01-14T17:21:18Z</dcterms:modified>
</cp:coreProperties>
</file>